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72" r:id="rId3"/>
    <p:sldId id="271" r:id="rId4"/>
    <p:sldId id="273" r:id="rId5"/>
    <p:sldId id="257" r:id="rId6"/>
    <p:sldId id="258" r:id="rId7"/>
    <p:sldId id="268" r:id="rId8"/>
    <p:sldId id="261" r:id="rId9"/>
    <p:sldId id="263" r:id="rId10"/>
    <p:sldId id="262" r:id="rId11"/>
    <p:sldId id="267" r:id="rId12"/>
    <p:sldId id="264" r:id="rId13"/>
    <p:sldId id="269" r:id="rId14"/>
    <p:sldId id="270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082"/>
    <p:restoredTop sz="75374"/>
  </p:normalViewPr>
  <p:slideViewPr>
    <p:cSldViewPr snapToGrid="0" snapToObjects="1">
      <p:cViewPr varScale="1">
        <p:scale>
          <a:sx n="95" d="100"/>
          <a:sy n="95" d="100"/>
        </p:scale>
        <p:origin x="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E81D7-3E6B-1747-BB56-640AA301C4ED}" type="datetimeFigureOut">
              <a:rPr lang="en-US" smtClean="0"/>
              <a:t>5/19/20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7C160-4B8E-AA4F-BC5D-50DDB3E8D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5330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7C160-4B8E-AA4F-BC5D-50DDB3E8D56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437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200" dirty="0">
                <a:latin typeface="Helvetica" pitchFamily="2" charset="0"/>
              </a:rPr>
              <a:t>Overall Average Home Price: $540,297</a:t>
            </a:r>
            <a:br>
              <a:rPr lang="en-US" sz="1200" dirty="0">
                <a:latin typeface="Helvetica" pitchFamily="2" charset="0"/>
              </a:rPr>
            </a:br>
            <a:r>
              <a:rPr lang="en-US" sz="1200" dirty="0">
                <a:latin typeface="Helvetica" pitchFamily="2" charset="0"/>
              </a:rPr>
              <a:t>Overall Average Number of Bedrooms: 3.4</a:t>
            </a:r>
          </a:p>
          <a:p>
            <a:pPr algn="ctr"/>
            <a:r>
              <a:rPr lang="en-US" sz="1200" dirty="0">
                <a:latin typeface="Helvetica" pitchFamily="2" charset="0"/>
              </a:rPr>
              <a:t>3 bedrooms most common(mode), followed by 4 bedroom homes</a:t>
            </a:r>
          </a:p>
          <a:p>
            <a:pPr algn="ctr"/>
            <a:r>
              <a:rPr lang="en-US" sz="1200" dirty="0">
                <a:latin typeface="Helvetica" pitchFamily="2" charset="0"/>
              </a:rPr>
              <a:t>1 BR House: $ 318,239</a:t>
            </a:r>
          </a:p>
          <a:p>
            <a:pPr algn="ctr"/>
            <a:r>
              <a:rPr lang="en-US" sz="1200" dirty="0">
                <a:latin typeface="Helvetica" pitchFamily="2" charset="0"/>
              </a:rPr>
              <a:t>2 BR House: $ 401,387</a:t>
            </a:r>
          </a:p>
          <a:p>
            <a:pPr algn="ctr"/>
            <a:r>
              <a:rPr lang="en-US" sz="1200" dirty="0">
                <a:latin typeface="Helvetica" pitchFamily="2" charset="0"/>
              </a:rPr>
              <a:t>3 BR House: $ 466,294</a:t>
            </a:r>
          </a:p>
          <a:p>
            <a:pPr algn="ctr"/>
            <a:r>
              <a:rPr lang="en-US" sz="1200" dirty="0">
                <a:latin typeface="Helvetica" pitchFamily="2" charset="0"/>
              </a:rPr>
              <a:t>4 BR House: $ 635,565</a:t>
            </a:r>
          </a:p>
          <a:p>
            <a:pPr algn="ctr"/>
            <a:r>
              <a:rPr lang="en-US" sz="1200" dirty="0">
                <a:latin typeface="Helvetica" pitchFamily="2" charset="0"/>
              </a:rPr>
              <a:t>5 BR House: $ 786,874</a:t>
            </a:r>
          </a:p>
          <a:p>
            <a:pPr algn="ctr"/>
            <a:r>
              <a:rPr lang="en-US" sz="1200" dirty="0">
                <a:latin typeface="Helvetica" pitchFamily="2" charset="0"/>
              </a:rPr>
              <a:t>6 BR House: $ 825,854</a:t>
            </a:r>
          </a:p>
          <a:p>
            <a:pPr algn="ctr"/>
            <a:endParaRPr lang="en-US" sz="1200" dirty="0">
              <a:latin typeface="Helvetica" pitchFamily="2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7C160-4B8E-AA4F-BC5D-50DDB3E8D56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870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latin typeface="Helvetica" pitchFamily="2" charset="0"/>
              </a:rPr>
              <a:t>Each bedroom in a home can increase the value of a home by an average of $127,573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7C160-4B8E-AA4F-BC5D-50DDB3E8D56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919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Each individual square meter of living area </a:t>
            </a:r>
          </a:p>
          <a:p>
            <a:pPr algn="ctr"/>
            <a:r>
              <a:rPr lang="en-US" dirty="0"/>
              <a:t>can increase value of the home by 0.4%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7C160-4B8E-AA4F-BC5D-50DDB3E8D56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6044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Every increase in grade unit can increase home value by 32%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7C160-4B8E-AA4F-BC5D-50DDB3E8D56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1556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Newer homes consistently earn higher grade during home inspections </a:t>
            </a:r>
          </a:p>
          <a:p>
            <a:r>
              <a:rPr lang="en-US" dirty="0"/>
              <a:t>Older homes trend lower average grades on home inspections</a:t>
            </a:r>
          </a:p>
          <a:p>
            <a:r>
              <a:rPr lang="en-US" dirty="0"/>
              <a:t>Recall that price average increases as grade increases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7C160-4B8E-AA4F-BC5D-50DDB3E8D56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9937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Strong deviation from mean of price occurs starting around home age of 75-80 years. </a:t>
            </a:r>
          </a:p>
          <a:p>
            <a:r>
              <a:rPr lang="en-US" dirty="0"/>
              <a:t>Example of how age can depreciate value as home ages</a:t>
            </a:r>
          </a:p>
          <a:p>
            <a:r>
              <a:rPr lang="en-US" dirty="0"/>
              <a:t>Renovating older homes can prevent the lower end of the  price </a:t>
            </a:r>
            <a:r>
              <a:rPr lang="en-US" dirty="0" err="1"/>
              <a:t>fluctution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7C160-4B8E-AA4F-BC5D-50DDB3E8D56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5796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historic house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generally meets several criteria before being listed by an official body as "historic." Generally the building is at least a certain age, depending on the rules for the individual list. A second factor is that the building be in recognizably the same form as when it became historic. Third is a requirement that either an event of historical importance happened at the site, or that a person of historical significance was associated with the site, or that the building itself is important for its architecture or interior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Price on x axis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Density on y axis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7C160-4B8E-AA4F-BC5D-50DDB3E8D56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394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EC738-DE2A-BA4B-99DF-B67A80C015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D85DAF-5058-9A40-8BEF-327215A91F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B4EF52-14BD-A645-828C-9E822F90B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8A151F-4609-4646-BC33-B89F62F28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6F658-6EEB-B048-B6C4-567D2080B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457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77C59-0B2A-F841-9CA6-988686E5C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D23200-7FB2-2A41-928E-23BDF708B6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DA50B2-CB71-7B43-9834-0CAB52065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E0C0AB-A36D-1948-977A-67537F9B8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782CB5-A44B-174B-868E-2B7AD2BE9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514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926B99-26F0-8244-9865-3C2AA0FFA4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843D82-5A4B-2E4E-994B-71D957B075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BC0C1A-2ABA-7640-9C91-8DE8E8160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D67E8C-DC06-3546-B5E8-3996D1F23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FF64E8-9B11-114D-B9C1-B00C2C287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174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D602D-E059-A84E-BBA2-B506EBEA8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17276-24F2-5045-A8B3-965CE01B19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187A43-23EB-0640-A535-F19CF28C3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273F0-44A5-434A-97F1-9D2D1052C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8D56C5-C731-BF48-8AE9-6EA6A1414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040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B2D1C-6BFA-0B49-80F3-D76C5DFE2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CEFAD-C882-0D45-A48D-20DAC52917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0837B-104E-1F4C-AB89-6C66B0084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B3F76-56A2-A34C-B6EF-347CD0B1F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39EE34-3185-494D-AAEF-E4F918220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039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5F6C2-0095-744F-BF5D-B6ACAB3BF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4EBED-1B51-7247-BBD9-F56D9B267C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0D18F6-9624-A748-A72E-47A8B8A845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B07F35-0B8A-F049-BDB4-7D8649E04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087BB7-FF56-3249-BDF2-DBBCEE2D2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0F3547-768E-C747-A3A5-48DDE6E0D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708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D86E5-348A-0842-A8F1-D3AAA2E74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CAB75E-0A91-EA45-8C38-3D24AF11F2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3B18EB-FA83-AB45-9CBA-BEA144855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38EB72-0568-9748-B326-143145C488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39F961-08C8-3549-AD39-7565BB5DF2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13CDBE-6667-4F40-9662-FD68BC138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CEC35B-4F62-EC49-9E27-47C528496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2C58EF-AFB1-314C-B35F-5A146E6EE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845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5AF30-12AC-B04F-9268-1AA95B232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F8A30B-697D-5645-B5E4-F3E3310F0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D35E6E-4301-7046-914E-AC534E9B7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94304B-AC73-E747-AD0F-59D9DF249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1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22FEE-B07F-314A-8153-A68FF4709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FBB21D-4D9C-9E40-849C-9411551D6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F568D6-E3CF-2349-BFAB-BA624B2C8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846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3B69A-587C-2B44-8412-3DB90D4AB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899D1-3847-6C41-A027-9F5EFDD02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904261-6E15-6F4F-834B-9EC3CEE577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A18751-C847-5D46-BEEA-98D8A693C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94665E-E42E-CF49-8707-4325228A8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7EB9C-C76B-C843-9F75-365154D19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019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00E5F-65D5-B145-93BE-ACD7F0ACD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DFC012-3629-EA40-8D3A-38F43E4F69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471E8E-1696-4F47-8D9A-820EEAC59F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4AD2E-A324-CC49-9178-CF7808308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617755-1751-9045-A575-D629DD151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CC8BF4-A311-1E4D-B521-E8FD0521E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034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9CB352-2527-FA4F-98A5-C4F8FF805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7A0A4-764E-474C-A486-C4671A733E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E5298-1640-D84E-BD56-5B80B38530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3EBEE0-11C9-B04A-898E-010D306AB3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703EA9-5E2F-2040-BDFD-A245316F47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557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.m4a"/><Relationship Id="rId7" Type="http://schemas.openxmlformats.org/officeDocument/2006/relationships/image" Target="../media/image2.sv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3.png"/><Relationship Id="rId2" Type="http://schemas.microsoft.com/office/2007/relationships/media" Target="../media/media5.m4a"/><Relationship Id="rId1" Type="http://schemas.openxmlformats.org/officeDocument/2006/relationships/tags" Target="../tags/tag7.xml"/><Relationship Id="rId6" Type="http://schemas.openxmlformats.org/officeDocument/2006/relationships/image" Target="../media/image12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8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7" Type="http://schemas.openxmlformats.org/officeDocument/2006/relationships/image" Target="../media/image3.png"/><Relationship Id="rId2" Type="http://schemas.microsoft.com/office/2007/relationships/media" Target="../media/media7.m4a"/><Relationship Id="rId1" Type="http://schemas.openxmlformats.org/officeDocument/2006/relationships/tags" Target="../tags/tag9.xml"/><Relationship Id="rId6" Type="http://schemas.openxmlformats.org/officeDocument/2006/relationships/image" Target="../media/image13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10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3.png"/><Relationship Id="rId2" Type="http://schemas.microsoft.com/office/2007/relationships/media" Target="../media/media2.m4a"/><Relationship Id="rId1" Type="http://schemas.openxmlformats.org/officeDocument/2006/relationships/tags" Target="../tags/tag3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3.png"/><Relationship Id="rId2" Type="http://schemas.microsoft.com/office/2007/relationships/media" Target="../media/media3.m4a"/><Relationship Id="rId1" Type="http://schemas.openxmlformats.org/officeDocument/2006/relationships/tags" Target="../tags/tag5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3.png"/><Relationship Id="rId2" Type="http://schemas.microsoft.com/office/2007/relationships/media" Target="../media/media4.m4a"/><Relationship Id="rId1" Type="http://schemas.openxmlformats.org/officeDocument/2006/relationships/tags" Target="../tags/tag6.xml"/><Relationship Id="rId6" Type="http://schemas.openxmlformats.org/officeDocument/2006/relationships/image" Target="../media/image11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5786B65-D8D4-1749-AB30-7E5D850FAA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7876" y="354341"/>
            <a:ext cx="9144000" cy="1696881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Helvetica" pitchFamily="2" charset="0"/>
              </a:rPr>
              <a:t>King County Washington </a:t>
            </a:r>
          </a:p>
          <a:p>
            <a:r>
              <a:rPr lang="en-US" sz="4000" dirty="0">
                <a:latin typeface="Helvetica" pitchFamily="2" charset="0"/>
              </a:rPr>
              <a:t>Housing Dataset Analysis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A1646BC-DC37-2749-A8F7-92E5D9B82C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650124" y="958604"/>
            <a:ext cx="8371793" cy="58602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4D9183C-55E0-B247-836C-B1C4120D5B01}"/>
              </a:ext>
            </a:extLst>
          </p:cNvPr>
          <p:cNvSpPr txBox="1"/>
          <p:nvPr/>
        </p:nvSpPr>
        <p:spPr>
          <a:xfrm>
            <a:off x="4611326" y="5908105"/>
            <a:ext cx="2449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Author: Brennan Mathis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56E7F9B-D52E-1A4B-8564-1BD3C521928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52781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97"/>
    </mc:Choice>
    <mc:Fallback xmlns="">
      <p:transition spd="slow" advTm="88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" objId="4"/>
        <p14:stopEvt time="8897" objId="4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0EF75-FCEC-F648-9F74-90D3F383D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Home Age Affect on Value</a:t>
            </a:r>
          </a:p>
        </p:txBody>
      </p:sp>
      <p:pic>
        <p:nvPicPr>
          <p:cNvPr id="5" name="Content Placeholder 4" descr="A picture containing fence, knife&#10;&#10;Description automatically generated">
            <a:extLst>
              <a:ext uri="{FF2B5EF4-FFF2-40B4-BE49-F238E27FC236}">
                <a16:creationId xmlns:a16="http://schemas.microsoft.com/office/drawing/2014/main" id="{811DCCFE-D57C-1D45-9D06-64DCA62DB4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284977" y="1342149"/>
            <a:ext cx="7622045" cy="4351338"/>
          </a:xfr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0E12257-42F8-3746-8C53-83D93CAC2E1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F54181-F24E-8C48-9FCB-87559CCCE6D7}"/>
              </a:ext>
            </a:extLst>
          </p:cNvPr>
          <p:cNvSpPr txBox="1"/>
          <p:nvPr/>
        </p:nvSpPr>
        <p:spPr>
          <a:xfrm>
            <a:off x="2081048" y="5929868"/>
            <a:ext cx="87230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Condition and Grade have a stronger overall effect on price, especially on older properties, </a:t>
            </a:r>
          </a:p>
          <a:p>
            <a:pPr algn="ctr"/>
            <a:r>
              <a:rPr lang="en-US" dirty="0"/>
              <a:t>some of which present much higher values dependent on those criteria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19662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572"/>
    </mc:Choice>
    <mc:Fallback xmlns="">
      <p:transition spd="slow" advTm="465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34" objId="3"/>
        <p14:stopEvt time="46572" objId="3"/>
      </p14:showEvt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F8AE0-214F-6A48-A0E6-C7D86D56E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06286"/>
            <a:ext cx="11338560" cy="91439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Helvetica" pitchFamily="2" charset="0"/>
              </a:rPr>
              <a:t>Renovated Homes        Non-Renovated Homes</a:t>
            </a:r>
            <a:br>
              <a:rPr lang="en-US" dirty="0">
                <a:latin typeface="Helvetica" pitchFamily="2" charset="0"/>
              </a:rPr>
            </a:br>
            <a:br>
              <a:rPr lang="en-US" dirty="0">
                <a:latin typeface="Helvetica" pitchFamily="2" charset="0"/>
              </a:rPr>
            </a:b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2781FC-C1B1-924E-B38F-4315228ED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258" y="1844221"/>
            <a:ext cx="5027022" cy="2975974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Helvetica" pitchFamily="2" charset="0"/>
              </a:rPr>
              <a:t>Average Price: $ </a:t>
            </a:r>
            <a:r>
              <a:rPr lang="en-US" sz="3200" dirty="0">
                <a:latin typeface="Helvetica" pitchFamily="2" charset="0"/>
              </a:rPr>
              <a:t>768,902</a:t>
            </a:r>
          </a:p>
          <a:p>
            <a:pPr marL="0" indent="0">
              <a:buNone/>
            </a:pPr>
            <a:endParaRPr lang="en-US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en-US" dirty="0">
                <a:latin typeface="Helvetica" pitchFamily="2" charset="0"/>
              </a:rPr>
              <a:t>Average Grade: 7.75 out of 13</a:t>
            </a:r>
          </a:p>
          <a:p>
            <a:pPr marL="0" indent="0">
              <a:buNone/>
            </a:pPr>
            <a:endParaRPr lang="en-US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en-US" dirty="0">
                <a:latin typeface="Helvetica" pitchFamily="2" charset="0"/>
              </a:rPr>
              <a:t>3% of homes are renovated</a:t>
            </a:r>
          </a:p>
          <a:p>
            <a:pPr marL="0" indent="0">
              <a:buNone/>
            </a:pPr>
            <a:endParaRPr lang="en-US" dirty="0">
              <a:latin typeface="Helvetica" pitchFamily="2" charset="0"/>
            </a:endParaRP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80AF5722-A966-FE43-96DE-4E1A10158F17}"/>
              </a:ext>
            </a:extLst>
          </p:cNvPr>
          <p:cNvSpPr txBox="1">
            <a:spLocks/>
          </p:cNvSpPr>
          <p:nvPr/>
        </p:nvSpPr>
        <p:spPr>
          <a:xfrm>
            <a:off x="6030685" y="1844221"/>
            <a:ext cx="5575663" cy="29759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Helvetica" pitchFamily="2" charset="0"/>
              </a:rPr>
              <a:t>Average Price : $ </a:t>
            </a:r>
            <a:r>
              <a:rPr lang="en-US" sz="3200" dirty="0">
                <a:latin typeface="Helvetica" pitchFamily="2" charset="0"/>
              </a:rPr>
              <a:t>532,140</a:t>
            </a:r>
          </a:p>
          <a:p>
            <a:pPr marL="0" indent="0">
              <a:buNone/>
            </a:pPr>
            <a:endParaRPr lang="en-US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en-US" dirty="0">
                <a:latin typeface="Helvetica" pitchFamily="2" charset="0"/>
              </a:rPr>
              <a:t>Average Grade : 7.65 out of 13</a:t>
            </a:r>
          </a:p>
          <a:p>
            <a:pPr marL="0" indent="0">
              <a:buNone/>
            </a:pPr>
            <a:endParaRPr lang="en-US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en-US" dirty="0">
                <a:latin typeface="Helvetica" pitchFamily="2" charset="0"/>
              </a:rPr>
              <a:t>97% of homes are not renovated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308EF2B-1F10-BB44-85C6-C4783EEC22F1}"/>
              </a:ext>
            </a:extLst>
          </p:cNvPr>
          <p:cNvCxnSpPr>
            <a:cxnSpLocks/>
          </p:cNvCxnSpPr>
          <p:nvPr/>
        </p:nvCxnSpPr>
        <p:spPr>
          <a:xfrm>
            <a:off x="5878286" y="254725"/>
            <a:ext cx="0" cy="4265024"/>
          </a:xfrm>
          <a:prstGeom prst="line">
            <a:avLst/>
          </a:prstGeom>
          <a:ln w="317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D152F68-4AAC-1843-9174-36D74A9988E3}"/>
              </a:ext>
            </a:extLst>
          </p:cNvPr>
          <p:cNvSpPr txBox="1"/>
          <p:nvPr/>
        </p:nvSpPr>
        <p:spPr>
          <a:xfrm>
            <a:off x="1711073" y="5367048"/>
            <a:ext cx="8883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Renovating your home before selling can increase the value of your home by at least $60,000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B47FD6D-5FD3-E247-8492-2FCF10E6B2EA}"/>
              </a:ext>
            </a:extLst>
          </p:cNvPr>
          <p:cNvSpPr txBox="1"/>
          <p:nvPr/>
        </p:nvSpPr>
        <p:spPr>
          <a:xfrm>
            <a:off x="2328615" y="4798815"/>
            <a:ext cx="7953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Average Price for Non-Renovated Homes with Grade over 7: $ 701,337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3AE207E-5C5F-DF45-9AC1-77C187DD4F5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23406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221"/>
    </mc:Choice>
    <mc:Fallback xmlns="">
      <p:transition spd="slow" advTm="672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32" objId="3"/>
        <p14:stopEvt time="66459" objId="3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0843-1F6E-6547-BAE2-BAE1072E7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Renovation Effect on Homes </a:t>
            </a:r>
            <a:br>
              <a:rPr lang="en-US" dirty="0"/>
            </a:br>
            <a:r>
              <a:rPr lang="en-US" dirty="0"/>
              <a:t>Over 50 (Years Old)</a:t>
            </a:r>
          </a:p>
        </p:txBody>
      </p:sp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6BB6950B-30B3-CC4E-A654-A184D88D2A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128821" y="1825625"/>
            <a:ext cx="7934358" cy="4351338"/>
          </a:xfr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3F8512B-D051-4F4E-A05D-EFB72AF3DE5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40708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581"/>
    </mc:Choice>
    <mc:Fallback xmlns="">
      <p:transition spd="slow" advTm="385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45" objId="3"/>
        <p14:stopEvt time="38581" objId="3"/>
      </p14:showEvt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D86B3-CE32-584A-89C9-AD5D82B1F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</a:t>
            </a:r>
            <a:r>
              <a:rPr lang="en-US" dirty="0" err="1"/>
              <a:t>Recomendations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2DEB8-3C24-654F-97CD-92C68E52B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9081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3FC9A-5381-F847-A810-6B79825AD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1B399-E9CF-5A4F-988D-B4EE510C78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717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80A38-819A-AE46-87FE-A43964DDA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89" y="35276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Thank you.</a:t>
            </a:r>
          </a:p>
        </p:txBody>
      </p:sp>
      <p:pic>
        <p:nvPicPr>
          <p:cNvPr id="11" name="Content Placeholder 10" descr="A picture containing toy&#10;&#10;Description automatically generated">
            <a:extLst>
              <a:ext uri="{FF2B5EF4-FFF2-40B4-BE49-F238E27FC236}">
                <a16:creationId xmlns:a16="http://schemas.microsoft.com/office/drawing/2014/main" id="{B7F46C64-4ADE-2F40-90A7-07C537CF10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9EFD9C9-793E-D149-B44D-0E3B44FA162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51619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33"/>
    </mc:Choice>
    <mc:Fallback xmlns="">
      <p:transition spd="slow" advTm="94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54" objId="3"/>
        <p14:stopEvt time="7232" objId="3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CD4F6-35A1-854B-A9E1-A68CF83D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ECFBD9-D812-3E40-8775-29A1D77D8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Assess predicting factors, and combinations of factors that affect value of home</a:t>
            </a:r>
          </a:p>
          <a:p>
            <a:r>
              <a:rPr lang="en-US" dirty="0"/>
              <a:t> Create model to predict housing prices based on criteria provided in dataset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875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79CB4-FC58-6D4A-B358-3B0BD5D70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Model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EB6AE-FD62-E545-AB37-12B29BEA9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 squared 0.732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ACA8A0C7-4290-E14B-B7A9-A8B177D33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700" y="2829507"/>
            <a:ext cx="4940300" cy="3302000"/>
          </a:xfrm>
          <a:prstGeom prst="rect">
            <a:avLst/>
          </a:prstGeom>
        </p:spPr>
      </p:pic>
      <p:pic>
        <p:nvPicPr>
          <p:cNvPr id="7" name="Picture 6" descr="A close up of a device&#10;&#10;Description automatically generated">
            <a:extLst>
              <a:ext uri="{FF2B5EF4-FFF2-40B4-BE49-F238E27FC236}">
                <a16:creationId xmlns:a16="http://schemas.microsoft.com/office/drawing/2014/main" id="{F727D5FA-F4BA-134B-8D33-57E41D2063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4957" y="3353828"/>
            <a:ext cx="3920196" cy="2777679"/>
          </a:xfrm>
          <a:prstGeom prst="rect">
            <a:avLst/>
          </a:prstGeom>
        </p:spPr>
      </p:pic>
      <p:pic>
        <p:nvPicPr>
          <p:cNvPr id="9" name="Picture 8" descr="A close up of a mans face&#10;&#10;Description automatically generated">
            <a:extLst>
              <a:ext uri="{FF2B5EF4-FFF2-40B4-BE49-F238E27FC236}">
                <a16:creationId xmlns:a16="http://schemas.microsoft.com/office/drawing/2014/main" id="{D5154998-895C-C748-8962-65A076993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4957" y="457481"/>
            <a:ext cx="3920196" cy="249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019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EE923-EB01-3947-85EF-FDC37CEC1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Factors Assessed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CC353-55B0-454C-BEDC-A3BBA05A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Bedroom </a:t>
            </a:r>
          </a:p>
          <a:p>
            <a:r>
              <a:rPr lang="en-US" dirty="0"/>
              <a:t>Bathroom</a:t>
            </a:r>
          </a:p>
          <a:p>
            <a:r>
              <a:rPr lang="en-US" dirty="0"/>
              <a:t>Living Area</a:t>
            </a:r>
          </a:p>
          <a:p>
            <a:r>
              <a:rPr lang="en-US" dirty="0"/>
              <a:t>Living Area of Neighbors</a:t>
            </a:r>
          </a:p>
          <a:p>
            <a:r>
              <a:rPr lang="en-US" dirty="0"/>
              <a:t>Grade</a:t>
            </a:r>
          </a:p>
          <a:p>
            <a:r>
              <a:rPr lang="en-US" dirty="0"/>
              <a:t>Condition</a:t>
            </a:r>
          </a:p>
          <a:p>
            <a:r>
              <a:rPr lang="en-US" dirty="0"/>
              <a:t>Age of House</a:t>
            </a:r>
          </a:p>
          <a:p>
            <a:r>
              <a:rPr lang="en-US" dirty="0"/>
              <a:t>Renovated Homes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0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86BF6-8207-6A43-897B-25292243B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891" y="736553"/>
            <a:ext cx="10515600" cy="822544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Helvetica" pitchFamily="2" charset="0"/>
              </a:rPr>
              <a:t>King County Housing Bedroom Analysis</a:t>
            </a:r>
            <a:br>
              <a:rPr lang="en-US" sz="3200" dirty="0">
                <a:latin typeface="Helvetica" pitchFamily="2" charset="0"/>
              </a:rPr>
            </a:br>
            <a:endParaRPr lang="en-US" sz="3200" dirty="0">
              <a:latin typeface="Helvetica" pitchFamily="2" charset="0"/>
            </a:endParaRPr>
          </a:p>
        </p:txBody>
      </p:sp>
      <p:pic>
        <p:nvPicPr>
          <p:cNvPr id="5" name="Content Placeholder 4" descr="A picture containing sitting, white, large, drawing&#10;&#10;Description automatically generated">
            <a:extLst>
              <a:ext uri="{FF2B5EF4-FFF2-40B4-BE49-F238E27FC236}">
                <a16:creationId xmlns:a16="http://schemas.microsoft.com/office/drawing/2014/main" id="{956C42D9-9B6E-7B47-A899-8D469B33FC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743535" y="1347474"/>
            <a:ext cx="8328312" cy="5083922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8450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351"/>
    </mc:Choice>
    <mc:Fallback xmlns="">
      <p:transition spd="slow" advTm="31351"/>
    </mc:Fallback>
  </mc:AlternateContent>
  <p:extLst>
    <p:ext uri="{E180D4A7-C9FB-4DFB-919C-405C955672EB}">
      <p14:showEvtLst xmlns:p14="http://schemas.microsoft.com/office/powerpoint/2010/main">
        <p14:playEvt time="1870" objId="3"/>
        <p14:stopEvt time="31351" objId="3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724B415-A454-2B41-B56C-71D8BA02ED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961030" y="1520289"/>
            <a:ext cx="7705163" cy="5185311"/>
          </a:xfr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2233DDD-B89E-3F49-A5DF-983ECEDC800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65C517AA-DF1F-9447-865E-FB3E9A99D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812" y="25235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Helvetica" pitchFamily="2" charset="0"/>
              </a:rPr>
              <a:t>Spend &amp; Save</a:t>
            </a:r>
            <a:br>
              <a:rPr lang="en-US" sz="3200" dirty="0">
                <a:latin typeface="Helvetica" pitchFamily="2" charset="0"/>
              </a:rPr>
            </a:br>
            <a:r>
              <a:rPr lang="en-US" sz="3200" dirty="0">
                <a:latin typeface="Helvetica" pitchFamily="2" charset="0"/>
              </a:rPr>
              <a:t>Value Per Bedroom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27895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18"/>
    </mc:Choice>
    <mc:Fallback xmlns="">
      <p:transition spd="slow" advTm="500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63" objId="3"/>
        <p14:stopEvt time="50018" objId="3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C400C-BB39-0948-A0D7-FE83D48F9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7470" y="1464410"/>
            <a:ext cx="8188742" cy="78440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" pitchFamily="2" charset="0"/>
              </a:rPr>
              <a:t>Square Meter Living Area Vs. Price ($10,000)</a:t>
            </a:r>
          </a:p>
        </p:txBody>
      </p:sp>
      <p:pic>
        <p:nvPicPr>
          <p:cNvPr id="11" name="Picture 10" descr="A close up of a map&#10;&#10;Description automatically generated">
            <a:extLst>
              <a:ext uri="{FF2B5EF4-FFF2-40B4-BE49-F238E27FC236}">
                <a16:creationId xmlns:a16="http://schemas.microsoft.com/office/drawing/2014/main" id="{68F5A640-7569-3D43-A2A4-F30AF97516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6052" y="2045825"/>
            <a:ext cx="6516007" cy="44004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E4DFB2-9D6D-6E43-B0AF-E04565443688}"/>
              </a:ext>
            </a:extLst>
          </p:cNvPr>
          <p:cNvSpPr txBox="1"/>
          <p:nvPr/>
        </p:nvSpPr>
        <p:spPr>
          <a:xfrm>
            <a:off x="3752954" y="588927"/>
            <a:ext cx="49265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More Space = More Value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0628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205"/>
    </mc:Choice>
    <mc:Fallback xmlns="">
      <p:transition spd="slow" advTm="19205"/>
    </mc:Fallback>
  </mc:AlternateContent>
  <p:extLst>
    <p:ext uri="{E180D4A7-C9FB-4DFB-919C-405C955672EB}">
      <p14:showEvtLst xmlns:p14="http://schemas.microsoft.com/office/powerpoint/2010/main">
        <p14:playEvt time="525" objId="3"/>
        <p14:stopEvt time="19205" objId="3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AFC7A-9626-8540-8A30-34A41B869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Helvetica" pitchFamily="2" charset="0"/>
              </a:rPr>
              <a:t>Grade Effect on Price</a:t>
            </a:r>
          </a:p>
        </p:txBody>
      </p:sp>
      <p:pic>
        <p:nvPicPr>
          <p:cNvPr id="5" name="Content Placeholder 4" descr="A picture containing sitting, white, room&#10;&#10;Description automatically generated">
            <a:extLst>
              <a:ext uri="{FF2B5EF4-FFF2-40B4-BE49-F238E27FC236}">
                <a16:creationId xmlns:a16="http://schemas.microsoft.com/office/drawing/2014/main" id="{0E8677C0-6EEF-A445-9FDF-DD6BBA290C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158853" y="1405212"/>
            <a:ext cx="7622045" cy="4351338"/>
          </a:xfr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E56D275-143E-0244-8001-24E2116568F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CF8EF1-7382-F745-BB99-509802F3E735}"/>
              </a:ext>
            </a:extLst>
          </p:cNvPr>
          <p:cNvSpPr txBox="1"/>
          <p:nvPr/>
        </p:nvSpPr>
        <p:spPr>
          <a:xfrm>
            <a:off x="3918075" y="6114534"/>
            <a:ext cx="5862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Every increase in grade unit can increase home value by 32%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35892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026"/>
    </mc:Choice>
    <mc:Fallback xmlns="">
      <p:transition spd="slow" advTm="480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037" objId="3"/>
        <p14:stopEvt time="47382" objId="3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F4A5D-9E50-A342-BCC5-3D023B405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Relationship between Home Grade and Age</a:t>
            </a:r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19865AF6-BA13-9344-A3F3-952BAAF4E6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858580" y="1825625"/>
            <a:ext cx="6474840" cy="4351338"/>
          </a:xfr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4E3B901-BE0B-6545-AB00-F982C6B3433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99889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347"/>
    </mc:Choice>
    <mc:Fallback xmlns="">
      <p:transition spd="slow" advTm="743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08" objId="3"/>
        <p14:stopEvt time="74347" objId="3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3787</TotalTime>
  <Words>516</Words>
  <Application>Microsoft Macintosh PowerPoint</Application>
  <PresentationFormat>Widescreen</PresentationFormat>
  <Paragraphs>75</Paragraphs>
  <Slides>15</Slides>
  <Notes>8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Helvetica</vt:lpstr>
      <vt:lpstr>Office Theme</vt:lpstr>
      <vt:lpstr>PowerPoint Presentation</vt:lpstr>
      <vt:lpstr>Problems</vt:lpstr>
      <vt:lpstr>Regression Model </vt:lpstr>
      <vt:lpstr>Factors Assessed</vt:lpstr>
      <vt:lpstr>King County Housing Bedroom Analysis </vt:lpstr>
      <vt:lpstr>Spend &amp; Save Value Per Bedroom</vt:lpstr>
      <vt:lpstr>Square Meter Living Area Vs. Price ($10,000)</vt:lpstr>
      <vt:lpstr>Grade Effect on Price</vt:lpstr>
      <vt:lpstr>Relationship between Home Grade and Age</vt:lpstr>
      <vt:lpstr>Home Age Affect on Value</vt:lpstr>
      <vt:lpstr>Renovated Homes        Non-Renovated Homes  </vt:lpstr>
      <vt:lpstr>Renovation Effect on Homes  Over 50 (Years Old)</vt:lpstr>
      <vt:lpstr>Business Recomendations</vt:lpstr>
      <vt:lpstr>Future Analysis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Brennan Mathis</dc:creator>
  <cp:lastModifiedBy>Brennan Mathis</cp:lastModifiedBy>
  <cp:revision>43</cp:revision>
  <dcterms:created xsi:type="dcterms:W3CDTF">2020-05-16T21:52:43Z</dcterms:created>
  <dcterms:modified xsi:type="dcterms:W3CDTF">2020-05-21T08:11:47Z</dcterms:modified>
</cp:coreProperties>
</file>

<file path=docProps/thumbnail.jpeg>
</file>